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9"/>
  </p:notesMasterIdLst>
  <p:handoutMasterIdLst>
    <p:handoutMasterId r:id="rId40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0" r:id="rId34"/>
    <p:sldId id="262" r:id="rId35"/>
    <p:sldId id="263" r:id="rId36"/>
    <p:sldId id="264" r:id="rId37"/>
    <p:sldId id="265" r:id="rId38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BB071A4-81F6-40ED-AF37-330E8AF308BD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7EF4FD5-4D9F-4B9C-8476-C583C626679A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13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B101BE3-5040-4ECF-819C-52F919CF39AD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11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BE1FC18-15C6-4B49-9B98-9176CD29B9E2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5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E354A4C-4846-4C43-80D9-33BA253FABFB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33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AF2F535-62EC-4FD4-A924-61D8C91ADCCE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DA47D1D-0F91-4D7F-8771-D91A585E43EC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71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8FE9601-120A-482A-A512-384760F3E030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5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2AF2B62-F763-45B9-B9B6-BB09FE2BF3B6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53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2251C65-0579-4BE2-BB76-CC255A359AE9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5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628E9F4-8DF6-4165-B38C-D11BF44B31DF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21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FA68454-D422-4E22-B7A5-67141055BECA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70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9B7C98E-0BAC-4E6C-856E-0F4EC4A62B38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64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11DD355-AE9C-4B5C-8F9A-5DF6D3489D24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EA32759-CDA7-4DD8-A8EC-0203294D0F0D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8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E5FB4A3-58D3-4ED7-8665-DE75C7312859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83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2964D4-583A-4078-9CF8-78C822BE26E1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72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7BBC7BC-6285-4542-9D87-6112537CD401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7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0776F2F-F7D9-414A-91E0-CCF526FBCDC2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9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F4FB150-D86E-4069-992F-FB1FF2E51A55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4109C4D-D23B-4E94-9BB7-37A8C1C7101F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49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67A3550-59F4-453E-A688-11F7085735EB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89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F125971-E793-4788-98EB-4DACC47C7C7E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7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D5CC25C-E65E-4013-AA48-1111D09D50D7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647CE43-B473-4285-A4EF-22DBCB9BE531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8331200" y="6623050"/>
            <a:ext cx="3860800" cy="234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5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Week 6: Entity Relationship Model</a:t>
            </a:r>
          </a:p>
          <a:p>
            <a:r>
              <a:rPr lang="en-US">
                <a:latin typeface="Arial" charset="0"/>
              </a:rPr>
              <a:t>(Part 1)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/>
              <a:t>AICT005-4-1-Database Systems (version1)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Domains</a:t>
            </a:r>
          </a:p>
        </p:txBody>
      </p:sp>
      <p:sp>
        <p:nvSpPr>
          <p:cNvPr id="819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Attributes have domain</a:t>
            </a:r>
          </a:p>
          <a:p>
            <a:pPr lvl="1" eaLnBrk="1" hangingPunct="1"/>
            <a:r>
              <a:rPr lang="en-US"/>
              <a:t>Domain is attribute’s set of possible values</a:t>
            </a:r>
          </a:p>
          <a:p>
            <a:pPr eaLnBrk="1" hangingPunct="1"/>
            <a:r>
              <a:rPr lang="en-US"/>
              <a:t>Attributes may share a domain</a:t>
            </a:r>
          </a:p>
        </p:txBody>
      </p:sp>
    </p:spTree>
    <p:extLst>
      <p:ext uri="{BB962C8B-B14F-4D97-AF65-F5344CB8AC3E}">
        <p14:creationId xmlns:p14="http://schemas.microsoft.com/office/powerpoint/2010/main" val="327264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Identifiers (Primary Keys)</a:t>
            </a:r>
          </a:p>
        </p:txBody>
      </p:sp>
      <p:sp>
        <p:nvSpPr>
          <p:cNvPr id="922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Underlined in the ERD</a:t>
            </a:r>
          </a:p>
        </p:txBody>
      </p:sp>
    </p:spTree>
    <p:extLst>
      <p:ext uri="{BB962C8B-B14F-4D97-AF65-F5344CB8AC3E}">
        <p14:creationId xmlns:p14="http://schemas.microsoft.com/office/powerpoint/2010/main" val="3344629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Composite Primary Keys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Primary keys ideally composed of only single attribute</a:t>
            </a:r>
          </a:p>
          <a:p>
            <a:pPr eaLnBrk="1" hangingPunct="1"/>
            <a:r>
              <a:rPr lang="en-US"/>
              <a:t>Possible to use a composite key</a:t>
            </a:r>
          </a:p>
          <a:p>
            <a:pPr lvl="1" eaLnBrk="1" hangingPunct="1"/>
            <a:r>
              <a:rPr lang="en-US"/>
              <a:t>Primary key composed of more than one attribute</a:t>
            </a:r>
          </a:p>
        </p:txBody>
      </p:sp>
    </p:spTree>
    <p:extLst>
      <p:ext uri="{BB962C8B-B14F-4D97-AF65-F5344CB8AC3E}">
        <p14:creationId xmlns:p14="http://schemas.microsoft.com/office/powerpoint/2010/main" val="372505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Composite Primary Keys (continued)</a:t>
            </a:r>
          </a:p>
        </p:txBody>
      </p:sp>
      <p:pic>
        <p:nvPicPr>
          <p:cNvPr id="11268" name="Picture 15" descr="Fig04-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1676400"/>
            <a:ext cx="7315200" cy="426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Composite and Simple Attributes</a:t>
            </a:r>
          </a:p>
        </p:txBody>
      </p:sp>
      <p:sp>
        <p:nvSpPr>
          <p:cNvPr id="1229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Composite attribute can be subdivided</a:t>
            </a:r>
          </a:p>
          <a:p>
            <a:pPr eaLnBrk="1" hangingPunct="1"/>
            <a:r>
              <a:rPr lang="en-US"/>
              <a:t>Simple attribute cannot be subdivided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Single-Valued Attributes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Single-value attribute can have only a single value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32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Multivalued Attributes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Multivalued attributes can have many values</a:t>
            </a:r>
          </a:p>
        </p:txBody>
      </p:sp>
    </p:spTree>
    <p:extLst>
      <p:ext uri="{BB962C8B-B14F-4D97-AF65-F5344CB8AC3E}">
        <p14:creationId xmlns:p14="http://schemas.microsoft.com/office/powerpoint/2010/main" val="956216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Multivalued Attributes (continued)</a:t>
            </a:r>
          </a:p>
        </p:txBody>
      </p:sp>
      <p:pic>
        <p:nvPicPr>
          <p:cNvPr id="15364" name="Picture 14" descr="Fig04-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600200"/>
            <a:ext cx="71628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7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Resolving Multivalued Attribute Problems (continued)</a:t>
            </a:r>
          </a:p>
        </p:txBody>
      </p:sp>
      <p:pic>
        <p:nvPicPr>
          <p:cNvPr id="16388" name="Picture 15" descr="Fig04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905000"/>
            <a:ext cx="71628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Resolving Multivalued Attribute Problems (continued)</a:t>
            </a:r>
          </a:p>
        </p:txBody>
      </p:sp>
      <p:pic>
        <p:nvPicPr>
          <p:cNvPr id="17412" name="Picture 11" descr="Tbl04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1400" y="1981201"/>
            <a:ext cx="5257800" cy="3127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2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Components of ER model</a:t>
            </a:r>
          </a:p>
          <a:p>
            <a:r>
              <a:rPr lang="en-US" dirty="0"/>
              <a:t>Types of attributes</a:t>
            </a:r>
          </a:p>
          <a:p>
            <a:r>
              <a:rPr lang="en-US" dirty="0"/>
              <a:t>Connectivity and Cardinality</a:t>
            </a:r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Resolving Multivalued Attribute Problems (continued)</a:t>
            </a:r>
          </a:p>
        </p:txBody>
      </p:sp>
      <p:pic>
        <p:nvPicPr>
          <p:cNvPr id="18436" name="Picture 11" descr="Fig04-0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1981200"/>
            <a:ext cx="7010400" cy="3913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4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Derived Attributes</a:t>
            </a:r>
          </a:p>
        </p:txBody>
      </p:sp>
      <p:sp>
        <p:nvSpPr>
          <p:cNvPr id="1946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Attribute whose value may be calculated (derived) from other attributes</a:t>
            </a:r>
          </a:p>
          <a:p>
            <a:pPr eaLnBrk="1" hangingPunct="1"/>
            <a:r>
              <a:rPr lang="en-US"/>
              <a:t>Need not be physically stored within database</a:t>
            </a:r>
          </a:p>
          <a:p>
            <a:pPr eaLnBrk="1" hangingPunct="1"/>
            <a:r>
              <a:rPr lang="en-US"/>
              <a:t>Can be derived by using an algorithm</a:t>
            </a:r>
          </a:p>
        </p:txBody>
      </p:sp>
    </p:spTree>
    <p:extLst>
      <p:ext uri="{BB962C8B-B14F-4D97-AF65-F5344CB8AC3E}">
        <p14:creationId xmlns:p14="http://schemas.microsoft.com/office/powerpoint/2010/main" val="263092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Derived Attributes (continued)</a:t>
            </a:r>
          </a:p>
        </p:txBody>
      </p:sp>
      <p:pic>
        <p:nvPicPr>
          <p:cNvPr id="20484" name="Picture 11" descr="Fig04-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676400"/>
            <a:ext cx="6858000" cy="4052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sz="1400" dirty="0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23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Derived Attributes (continued)</a:t>
            </a:r>
          </a:p>
        </p:txBody>
      </p:sp>
      <p:pic>
        <p:nvPicPr>
          <p:cNvPr id="21508" name="Picture 1029" descr="Tbl04-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828800"/>
            <a:ext cx="7772400" cy="3303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357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Relationships</a:t>
            </a:r>
          </a:p>
        </p:txBody>
      </p:sp>
      <p:sp>
        <p:nvSpPr>
          <p:cNvPr id="2253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Association between entities</a:t>
            </a:r>
          </a:p>
          <a:p>
            <a:pPr eaLnBrk="1" hangingPunct="1"/>
            <a:r>
              <a:rPr lang="en-US" sz="2400"/>
              <a:t>Participants are entities that participate in a relationship</a:t>
            </a:r>
          </a:p>
          <a:p>
            <a:pPr eaLnBrk="1" hangingPunct="1"/>
            <a:r>
              <a:rPr lang="en-US" sz="2400"/>
              <a:t>Relationships between entities always operate in both directions</a:t>
            </a:r>
          </a:p>
          <a:p>
            <a:pPr eaLnBrk="1" hangingPunct="1"/>
            <a:r>
              <a:rPr lang="en-US" sz="2400"/>
              <a:t>Relationship can be classified as 1:M</a:t>
            </a:r>
          </a:p>
          <a:p>
            <a:pPr eaLnBrk="1" hangingPunct="1"/>
            <a:r>
              <a:rPr lang="en-US" sz="2400"/>
              <a:t>Relationship classification is difficult to establish if know only one side of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2638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Connectivity and Cardinality</a:t>
            </a:r>
          </a:p>
        </p:txBody>
      </p:sp>
      <p:sp>
        <p:nvSpPr>
          <p:cNvPr id="2355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Connectivity </a:t>
            </a:r>
          </a:p>
          <a:p>
            <a:pPr lvl="1" eaLnBrk="1" hangingPunct="1"/>
            <a:r>
              <a:rPr lang="en-US"/>
              <a:t>Used to describe the relationship classification</a:t>
            </a:r>
          </a:p>
          <a:p>
            <a:pPr eaLnBrk="1" hangingPunct="1"/>
            <a:r>
              <a:rPr lang="en-US"/>
              <a:t>Cardinality </a:t>
            </a:r>
          </a:p>
          <a:p>
            <a:pPr lvl="1" eaLnBrk="1" hangingPunct="1"/>
            <a:r>
              <a:rPr lang="en-US"/>
              <a:t>Expresses minimum and maximum number of entity occurrences associated with one occurrence of related entity</a:t>
            </a:r>
          </a:p>
          <a:p>
            <a:pPr eaLnBrk="1" hangingPunct="1"/>
            <a:r>
              <a:rPr lang="en-US"/>
              <a:t>Established by very concise statements known as business rules</a:t>
            </a:r>
          </a:p>
        </p:txBody>
      </p:sp>
    </p:spTree>
    <p:extLst>
      <p:ext uri="{BB962C8B-B14F-4D97-AF65-F5344CB8AC3E}">
        <p14:creationId xmlns:p14="http://schemas.microsoft.com/office/powerpoint/2010/main" val="2476679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pPr eaLnBrk="1" hangingPunct="1"/>
            <a:r>
              <a:rPr lang="en-US" dirty="0"/>
              <a:t>Connectivity and Cardinality (continued)</a:t>
            </a:r>
          </a:p>
        </p:txBody>
      </p:sp>
      <p:pic>
        <p:nvPicPr>
          <p:cNvPr id="24580" name="Picture 13" descr="Fig04-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1676400"/>
            <a:ext cx="6400800" cy="4243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07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Entities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/>
              <a:t>Weak entity meets two conditions</a:t>
            </a:r>
          </a:p>
          <a:p>
            <a:pPr lvl="1" eaLnBrk="1" hangingPunct="1"/>
            <a:r>
              <a:rPr lang="en-US" sz="2400"/>
              <a:t>Existence-dependent</a:t>
            </a:r>
          </a:p>
          <a:p>
            <a:pPr lvl="2" eaLnBrk="1" hangingPunct="1"/>
            <a:r>
              <a:rPr lang="en-US" sz="2200"/>
              <a:t>Cannot exist without entity with which it has a relationship</a:t>
            </a:r>
          </a:p>
          <a:p>
            <a:pPr lvl="1" eaLnBrk="1" hangingPunct="1"/>
            <a:r>
              <a:rPr lang="en-US" sz="2400"/>
              <a:t>Has primary key that is partially or totally derived from parent entity in relationship</a:t>
            </a:r>
          </a:p>
          <a:p>
            <a:pPr eaLnBrk="1" hangingPunct="1"/>
            <a:r>
              <a:rPr lang="en-US" sz="2600"/>
              <a:t>Database designer usually determines whether an entity can be described as weak based on business rules</a:t>
            </a:r>
          </a:p>
        </p:txBody>
      </p:sp>
    </p:spTree>
    <p:extLst>
      <p:ext uri="{BB962C8B-B14F-4D97-AF65-F5344CB8AC3E}">
        <p14:creationId xmlns:p14="http://schemas.microsoft.com/office/powerpoint/2010/main" val="1877879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 dirty="0"/>
              <a:t>Weak Entities (continued)</a:t>
            </a:r>
          </a:p>
        </p:txBody>
      </p:sp>
      <p:pic>
        <p:nvPicPr>
          <p:cNvPr id="26628" name="Picture 11" descr="Fig04-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295400"/>
            <a:ext cx="67818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50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290" y="98961"/>
            <a:ext cx="7772400" cy="1143000"/>
          </a:xfrm>
        </p:spPr>
        <p:txBody>
          <a:bodyPr/>
          <a:lstStyle/>
          <a:p>
            <a:r>
              <a:rPr lang="en-US" dirty="0"/>
              <a:t>Weak Entities (continued)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371107" y="1983509"/>
          <a:ext cx="6096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EMP_Num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FirstName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LastName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64131" y="456573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EMP_Num (PK &amp; FK)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DEP_Num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19647" y="1436914"/>
            <a:ext cx="150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72047" y="4047506"/>
            <a:ext cx="150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</a:t>
            </a:r>
          </a:p>
        </p:txBody>
      </p:sp>
    </p:spTree>
    <p:extLst>
      <p:ext uri="{BB962C8B-B14F-4D97-AF65-F5344CB8AC3E}">
        <p14:creationId xmlns:p14="http://schemas.microsoft.com/office/powerpoint/2010/main" val="394971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dirty="0"/>
              <a:t>Explain the main characteristics of entity relationship components</a:t>
            </a:r>
          </a:p>
          <a:p>
            <a:pPr lvl="1"/>
            <a:r>
              <a:rPr lang="en-US" dirty="0"/>
              <a:t>Explain how relationships between entities are defined and refined and how those relationships are incorporated into the database design process</a:t>
            </a:r>
          </a:p>
          <a:p>
            <a:pPr lvl="1"/>
            <a:r>
              <a:rPr lang="en-US" dirty="0"/>
              <a:t>Describe how ERD components affect database design and implementation</a:t>
            </a:r>
          </a:p>
          <a:p>
            <a:pPr lvl="1"/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pPr eaLnBrk="1" hangingPunct="1"/>
            <a:r>
              <a:rPr lang="en-US"/>
              <a:t>Weak Entities (continued)</a:t>
            </a:r>
          </a:p>
        </p:txBody>
      </p:sp>
      <p:pic>
        <p:nvPicPr>
          <p:cNvPr id="27652" name="Picture 11" descr="Fig04-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1676400"/>
            <a:ext cx="7239000" cy="426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409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1 example of derived attribute</a:t>
            </a:r>
          </a:p>
          <a:p>
            <a:r>
              <a:rPr lang="en-US" dirty="0"/>
              <a:t>Provide 1 example of weak entity</a:t>
            </a:r>
          </a:p>
          <a:p>
            <a:r>
              <a:rPr lang="en-US" dirty="0"/>
              <a:t>Provide 1 example of single-value attribute</a:t>
            </a:r>
          </a:p>
          <a:p>
            <a:r>
              <a:rPr lang="en-US" dirty="0"/>
              <a:t>Provide 1 example of multi-value attribute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derived attribute</a:t>
            </a:r>
          </a:p>
          <a:p>
            <a:r>
              <a:rPr lang="en-US" dirty="0"/>
              <a:t>weak entity</a:t>
            </a:r>
          </a:p>
          <a:p>
            <a:r>
              <a:rPr lang="en-US" dirty="0"/>
              <a:t>Simple attribute </a:t>
            </a:r>
            <a:r>
              <a:rPr lang="en-US" dirty="0" err="1"/>
              <a:t>vs</a:t>
            </a:r>
            <a:r>
              <a:rPr lang="en-US" dirty="0"/>
              <a:t> composite attribute</a:t>
            </a:r>
          </a:p>
          <a:p>
            <a:r>
              <a:rPr lang="en-US" dirty="0"/>
              <a:t>single-value attribute </a:t>
            </a:r>
            <a:r>
              <a:rPr lang="en-US" dirty="0" err="1"/>
              <a:t>vs</a:t>
            </a:r>
            <a:r>
              <a:rPr lang="en-US" dirty="0"/>
              <a:t> multi-value attribute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ERD notation</a:t>
            </a:r>
          </a:p>
          <a:p>
            <a:r>
              <a:rPr lang="en-US" dirty="0"/>
              <a:t>Relationship Participation</a:t>
            </a:r>
          </a:p>
          <a:p>
            <a:r>
              <a:rPr lang="en-US" dirty="0"/>
              <a:t>Relationship Degree</a:t>
            </a:r>
          </a:p>
          <a:p>
            <a:r>
              <a:rPr lang="en-US"/>
              <a:t>Composite Entities</a:t>
            </a: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Weak Entity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Derive Attribute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Domain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Single value &amp; Multi value attribute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Composite primary key</a:t>
            </a: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 this chapter, you will learn: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The main characteristics of entity relationship components</a:t>
            </a:r>
          </a:p>
          <a:p>
            <a:pPr eaLnBrk="1" hangingPunct="1"/>
            <a:r>
              <a:rPr lang="en-US" sz="2400" dirty="0"/>
              <a:t>How relationships between entities are defined and refined and how those relationships are incorporated into the database design process</a:t>
            </a:r>
          </a:p>
          <a:p>
            <a:pPr eaLnBrk="1" hangingPunct="1"/>
            <a:r>
              <a:rPr lang="en-US" sz="2400" dirty="0"/>
              <a:t>How ERD components affect database 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3639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Entity Relationship (ER) Model</a:t>
            </a:r>
          </a:p>
        </p:txBody>
      </p:sp>
      <p:sp>
        <p:nvSpPr>
          <p:cNvPr id="410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ER model forms the basis of an ER diagram</a:t>
            </a:r>
          </a:p>
          <a:p>
            <a:pPr eaLnBrk="1" hangingPunct="1"/>
            <a:r>
              <a:rPr lang="en-US"/>
              <a:t>ERD represents conceptual database as viewed by end user</a:t>
            </a:r>
          </a:p>
          <a:p>
            <a:pPr eaLnBrk="1" hangingPunct="1"/>
            <a:r>
              <a:rPr lang="en-US"/>
              <a:t>ERDs depict database’s main components:</a:t>
            </a:r>
          </a:p>
          <a:p>
            <a:pPr lvl="1" eaLnBrk="1" hangingPunct="1"/>
            <a:r>
              <a:rPr lang="en-US"/>
              <a:t>Entities</a:t>
            </a:r>
          </a:p>
          <a:p>
            <a:pPr lvl="1" eaLnBrk="1" hangingPunct="1"/>
            <a:r>
              <a:rPr lang="en-US"/>
              <a:t>Attributes</a:t>
            </a:r>
          </a:p>
          <a:p>
            <a:pPr lvl="1" eaLnBrk="1" hangingPunct="1"/>
            <a:r>
              <a:rPr lang="en-US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4761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Entities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sz="2600"/>
              <a:t>Refers to entity set and not to single entity occurrence</a:t>
            </a:r>
          </a:p>
          <a:p>
            <a:pPr eaLnBrk="1" hangingPunct="1"/>
            <a:r>
              <a:rPr lang="en-US" sz="2600"/>
              <a:t>Corresponds to table and not to row in relational environment</a:t>
            </a:r>
          </a:p>
          <a:p>
            <a:pPr eaLnBrk="1" hangingPunct="1"/>
            <a:r>
              <a:rPr lang="en-US" sz="2600"/>
              <a:t>In both Chen and Crow’s Foot models, entity is represented by rectangle containing entity’s name</a:t>
            </a:r>
          </a:p>
          <a:p>
            <a:pPr eaLnBrk="1" hangingPunct="1"/>
            <a:r>
              <a:rPr lang="en-US" sz="2600"/>
              <a:t>Entity name, a noun, is usually written in capital letters</a:t>
            </a:r>
          </a:p>
        </p:txBody>
      </p:sp>
    </p:spTree>
    <p:extLst>
      <p:ext uri="{BB962C8B-B14F-4D97-AF65-F5344CB8AC3E}">
        <p14:creationId xmlns:p14="http://schemas.microsoft.com/office/powerpoint/2010/main" val="5877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Attributes</a:t>
            </a:r>
          </a:p>
        </p:txBody>
      </p:sp>
      <p:sp>
        <p:nvSpPr>
          <p:cNvPr id="614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/>
              <a:t>Characteristics of entities</a:t>
            </a:r>
          </a:p>
          <a:p>
            <a:pPr eaLnBrk="1" hangingPunct="1"/>
            <a:r>
              <a:rPr lang="en-US" sz="2600"/>
              <a:t>In Chen model, attributes are represented by ovals and are connected to entity rectangle with a line</a:t>
            </a:r>
          </a:p>
          <a:p>
            <a:pPr eaLnBrk="1" hangingPunct="1"/>
            <a:r>
              <a:rPr lang="en-US" sz="2600"/>
              <a:t>Each oval contains the name of attribute it represents</a:t>
            </a:r>
          </a:p>
          <a:p>
            <a:pPr eaLnBrk="1" hangingPunct="1"/>
            <a:r>
              <a:rPr lang="en-US" sz="2600"/>
              <a:t>In Crow’s Foot model, attributes are written in attribute box below entity rectangle</a:t>
            </a:r>
          </a:p>
        </p:txBody>
      </p:sp>
    </p:spTree>
    <p:extLst>
      <p:ext uri="{BB962C8B-B14F-4D97-AF65-F5344CB8AC3E}">
        <p14:creationId xmlns:p14="http://schemas.microsoft.com/office/powerpoint/2010/main" val="151852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Attributes (continued)</a:t>
            </a:r>
          </a:p>
        </p:txBody>
      </p:sp>
      <p:pic>
        <p:nvPicPr>
          <p:cNvPr id="7172" name="Picture 11" descr="Fig04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828800"/>
            <a:ext cx="6477000" cy="403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3825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727</Words>
  <Application>Microsoft Office PowerPoint</Application>
  <PresentationFormat>Widescreen</PresentationFormat>
  <Paragraphs>153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Century Gothic</vt:lpstr>
      <vt:lpstr>Montserrat</vt:lpstr>
      <vt:lpstr>PT Sans</vt:lpstr>
      <vt:lpstr>Times New Roman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In this chapter, you will learn:</vt:lpstr>
      <vt:lpstr>The Entity Relationship (ER) Model</vt:lpstr>
      <vt:lpstr>Entities</vt:lpstr>
      <vt:lpstr>Attributes</vt:lpstr>
      <vt:lpstr>Attributes (continued)</vt:lpstr>
      <vt:lpstr>Domains</vt:lpstr>
      <vt:lpstr>Identifiers (Primary Keys)</vt:lpstr>
      <vt:lpstr>Composite Primary Keys</vt:lpstr>
      <vt:lpstr>Composite Primary Keys (continued)</vt:lpstr>
      <vt:lpstr>Composite and Simple Attributes</vt:lpstr>
      <vt:lpstr>Single-Valued Attributes</vt:lpstr>
      <vt:lpstr>Multivalued Attributes</vt:lpstr>
      <vt:lpstr>Multivalued Attributes (continued)</vt:lpstr>
      <vt:lpstr>Resolving Multivalued Attribute Problems (continued)</vt:lpstr>
      <vt:lpstr>Resolving Multivalued Attribute Problems (continued)</vt:lpstr>
      <vt:lpstr>Resolving Multivalued Attribute Problems (continued)</vt:lpstr>
      <vt:lpstr>Derived Attributes</vt:lpstr>
      <vt:lpstr>Derived Attributes (continued)</vt:lpstr>
      <vt:lpstr>Derived Attributes (continued)</vt:lpstr>
      <vt:lpstr>Relationships</vt:lpstr>
      <vt:lpstr>Connectivity and Cardinality</vt:lpstr>
      <vt:lpstr>Connectivity and Cardinality (continued)</vt:lpstr>
      <vt:lpstr>Weak Entities</vt:lpstr>
      <vt:lpstr>Weak Entities (continued)</vt:lpstr>
      <vt:lpstr>Weak Entities (continued)</vt:lpstr>
      <vt:lpstr>Weak Entities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2023-12-06T06:50:51Z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